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7A3C150-A42E-43EF-BAE8-FBC863CBBF65}" type="datetimeFigureOut">
              <a:rPr lang="es-ES" smtClean="0"/>
              <a:pPr/>
              <a:t>08/09/2010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84AAA03-9AF5-4B64-9D40-8CE64EFC28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Construcción de la matriz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Paso a paso PODEMOS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547664" y="551723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Adriana </a:t>
            </a:r>
            <a:r>
              <a:rPr lang="es-ES" dirty="0" err="1" smtClean="0"/>
              <a:t>Deligdisch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1º paso identificación de las variables con los objetivos específicos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44823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95456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OBJETIVOS</a:t>
                      </a:r>
                      <a:r>
                        <a:rPr lang="es-ES" baseline="0" dirty="0" smtClean="0"/>
                        <a:t> ESPECÍFICOS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SUBVARIABLES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Item</a:t>
                      </a:r>
                      <a:r>
                        <a:rPr lang="es-ES" dirty="0" smtClean="0"/>
                        <a:t> do instrumento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baseline="0" dirty="0" smtClean="0"/>
                        <a:t> 2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3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 1,2, 3, 4 de la </a:t>
                      </a:r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smtClean="0"/>
                        <a:t>Etc.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do </a:t>
                      </a:r>
                      <a:r>
                        <a:rPr lang="es-ES" baseline="0" dirty="0" err="1" smtClean="0"/>
                        <a:t>questionario</a:t>
                      </a:r>
                      <a:r>
                        <a:rPr lang="es-ES" baseline="0" dirty="0" smtClean="0"/>
                        <a:t> que mide a </a:t>
                      </a:r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1 </a:t>
                      </a:r>
                      <a:r>
                        <a:rPr lang="es-ES" baseline="0" dirty="0" err="1" smtClean="0"/>
                        <a:t>com</a:t>
                      </a:r>
                      <a:r>
                        <a:rPr lang="es-ES" baseline="0" dirty="0" smtClean="0"/>
                        <a:t> as </a:t>
                      </a:r>
                      <a:r>
                        <a:rPr lang="es-ES" baseline="0" dirty="0" err="1" smtClean="0"/>
                        <a:t>respostas</a:t>
                      </a:r>
                      <a:r>
                        <a:rPr lang="es-ES" baseline="0" dirty="0" smtClean="0"/>
                        <a:t> que representan os indicadores </a:t>
                      </a:r>
                      <a:r>
                        <a:rPr lang="es-ES" baseline="0" dirty="0" err="1" smtClean="0"/>
                        <a:t>dessa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subvariavel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2</a:t>
                      </a:r>
                    </a:p>
                    <a:p>
                      <a:r>
                        <a:rPr lang="es-ES" dirty="0" smtClean="0"/>
                        <a:t>Variable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5, </a:t>
                      </a:r>
                      <a:r>
                        <a:rPr lang="es-ES" dirty="0" err="1" smtClean="0"/>
                        <a:t>etc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Flecha derecha"/>
          <p:cNvSpPr/>
          <p:nvPr/>
        </p:nvSpPr>
        <p:spPr>
          <a:xfrm>
            <a:off x="2771800" y="3501008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</a:t>
            </a:r>
            <a:endParaRPr lang="es-ES" dirty="0"/>
          </a:p>
        </p:txBody>
      </p:sp>
      <p:sp>
        <p:nvSpPr>
          <p:cNvPr id="6" name="5 Flecha derecha"/>
          <p:cNvSpPr/>
          <p:nvPr/>
        </p:nvSpPr>
        <p:spPr>
          <a:xfrm>
            <a:off x="4644008" y="2564904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6300192" y="3284984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1763688" y="5949280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8 Flecha derecha"/>
          <p:cNvSpPr/>
          <p:nvPr/>
        </p:nvSpPr>
        <p:spPr>
          <a:xfrm>
            <a:off x="1259632" y="249289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Alternativa  al 1º paso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9257" cy="4061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784"/>
                <a:gridCol w="1872945"/>
                <a:gridCol w="1625264"/>
                <a:gridCol w="1625264"/>
              </a:tblGrid>
              <a:tr h="947578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OBJETIVOS</a:t>
                      </a:r>
                      <a:r>
                        <a:rPr lang="es-ES" baseline="0" dirty="0" smtClean="0"/>
                        <a:t> ESPCÍFICOS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ITEMS DEL INSTRUMENTO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Nombre del instrumento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UNIDAD DE ANÁLISIS</a:t>
                      </a:r>
                      <a:endParaRPr lang="es-ES" dirty="0"/>
                    </a:p>
                  </a:txBody>
                  <a:tcPr/>
                </a:tc>
              </a:tr>
              <a:tr h="1353682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1</a:t>
                      </a:r>
                    </a:p>
                    <a:p>
                      <a:r>
                        <a:rPr lang="es-ES" baseline="0" dirty="0" smtClean="0"/>
                        <a:t>Pregunta 2</a:t>
                      </a:r>
                    </a:p>
                    <a:p>
                      <a:r>
                        <a:rPr lang="es-ES" baseline="0" dirty="0" smtClean="0"/>
                        <a:t>Pregunta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Questionario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Alumno</a:t>
                      </a:r>
                    </a:p>
                    <a:p>
                      <a:r>
                        <a:rPr lang="es-ES" dirty="0" smtClean="0"/>
                        <a:t>Profesor</a:t>
                      </a:r>
                    </a:p>
                    <a:p>
                      <a:r>
                        <a:rPr lang="es-ES" dirty="0" smtClean="0"/>
                        <a:t>Gestor</a:t>
                      </a:r>
                      <a:endParaRPr lang="es-ES" dirty="0"/>
                    </a:p>
                  </a:txBody>
                  <a:tcPr/>
                </a:tc>
              </a:tr>
              <a:tr h="1759787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4</a:t>
                      </a:r>
                    </a:p>
                    <a:p>
                      <a:r>
                        <a:rPr lang="es-ES" baseline="0" dirty="0" smtClean="0"/>
                        <a:t>Pregunta 5</a:t>
                      </a:r>
                    </a:p>
                    <a:p>
                      <a:r>
                        <a:rPr lang="es-ES" baseline="0" dirty="0" smtClean="0"/>
                        <a:t>Pregunta 6</a:t>
                      </a:r>
                    </a:p>
                    <a:p>
                      <a:r>
                        <a:rPr lang="es-ES" baseline="0" dirty="0" smtClean="0"/>
                        <a:t>Pregunta 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observaçao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Professor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em</a:t>
                      </a:r>
                      <a:r>
                        <a:rPr lang="es-ES" baseline="0" dirty="0" smtClean="0"/>
                        <a:t> aula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Flecha derecha"/>
          <p:cNvSpPr/>
          <p:nvPr/>
        </p:nvSpPr>
        <p:spPr>
          <a:xfrm>
            <a:off x="2555776" y="2780928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4860032" y="2564904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6300192" y="299695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2483768" y="4365104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</a:t>
            </a:r>
            <a:endParaRPr lang="es-E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344812" cy="10609785"/>
        </p:xfrm>
        <a:graphic>
          <a:graphicData uri="http://schemas.openxmlformats.org/drawingml/2006/table">
            <a:tbl>
              <a:tblPr/>
              <a:tblGrid>
                <a:gridCol w="1390802"/>
                <a:gridCol w="1390802"/>
                <a:gridCol w="1390802"/>
                <a:gridCol w="1390802"/>
                <a:gridCol w="1390802"/>
                <a:gridCol w="1390802"/>
              </a:tblGrid>
              <a:tr h="11521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latin typeface="Times New Roman"/>
                        </a:rPr>
                        <a:t>objetivos específicos</a:t>
                      </a:r>
                    </a:p>
                  </a:txBody>
                  <a:tcPr marL="61" marR="61" marT="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latin typeface="Times New Roman"/>
                        </a:rPr>
                        <a:t>Dimensao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latin typeface="Times New Roman"/>
                        </a:rPr>
                        <a:t>variable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latin typeface="Times New Roman"/>
                        </a:rPr>
                        <a:t>INDICADORES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latin typeface="Times New Roman"/>
                        </a:rPr>
                        <a:t>Preguntas del cuestionario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latin typeface="Times New Roman"/>
                        </a:rPr>
                        <a:t>Respostas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15213">
                <a:tc rowSpan="4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err="1">
                          <a:latin typeface="Times New Roman"/>
                        </a:rPr>
                        <a:t>Indentificar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o  contexto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sócio-econômico-cultural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da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poblacao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en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estudo</a:t>
                      </a:r>
                    </a:p>
                  </a:txBody>
                  <a:tcPr marL="61" marR="61" marT="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situación social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zona de moradía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Urbana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1. Você mora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Urbana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Rural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Rural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Relaçao de parentezco com as personas da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Pai, mãe,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2. Pessoas com as quais mora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Pai, mãe,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Mãe e padastro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Mãe e padastro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 e madrasta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 e madrasta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Somente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Somente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Outros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Outros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Pessoas que não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Pessoas que não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são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são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Esposa/Esposo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Esposa/Esposo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Conformaçao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juntos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3. Seus pais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juntos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separados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separados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Quantidade de personas que moran na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4. Pessoas que moram em sua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três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três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cinco a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cinco a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situación económica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 de Pessoas que recebem o bolsa família 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5. Pessoas que recebem o bolsa família 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 de Pessoas com trabalho remunerado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6. Pessoas que trabalham remuneradas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Renda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Menos de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7. Renda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Menos de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De dois a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De dois a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Mais de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Mais de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situación cultural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situaçao de escolaridade do pai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Analfabeto/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8. Escolaridade do pai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Analfabeto/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err="1">
                          <a:latin typeface="Times New Roman"/>
                        </a:rPr>
                        <a:t>situaçao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de escolaridade da mãe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Analfabeta/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9. Escolaridade da mãe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Analfabeta/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latin typeface="Times New Roman"/>
                        </a:rPr>
                        <a:t>(  ) </a:t>
                      </a:r>
                      <a:r>
                        <a:rPr lang="es-ES" sz="1200" b="0" i="0" u="none" strike="noStrike" dirty="0" err="1">
                          <a:latin typeface="Times New Roman"/>
                        </a:rPr>
                        <a:t>Ensino</a:t>
                      </a:r>
                      <a:r>
                        <a:rPr lang="es-ES" sz="1200" b="0" i="0" u="none" strike="noStrike" dirty="0">
                          <a:latin typeface="Times New Roman"/>
                        </a:rPr>
                        <a:t>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6 Flecha derecha"/>
          <p:cNvSpPr/>
          <p:nvPr/>
        </p:nvSpPr>
        <p:spPr>
          <a:xfrm>
            <a:off x="0" y="628193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1115616" y="299695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2555776" y="2420888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>
            <a:off x="3995936" y="2420888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>
            <a:off x="5580112" y="249289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>
            <a:off x="6732240" y="1988840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da </a:t>
            </a:r>
            <a:r>
              <a:rPr lang="es-ES" dirty="0" err="1" smtClean="0"/>
              <a:t>oçao</a:t>
            </a:r>
            <a:r>
              <a:rPr lang="es-ES" dirty="0" smtClean="0"/>
              <a:t> 2 </a:t>
            </a:r>
            <a:endParaRPr lang="es-E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344812" cy="10609785"/>
        </p:xfrm>
        <a:graphic>
          <a:graphicData uri="http://schemas.openxmlformats.org/drawingml/2006/table">
            <a:tbl>
              <a:tblPr/>
              <a:tblGrid>
                <a:gridCol w="1390802"/>
                <a:gridCol w="1390802"/>
                <a:gridCol w="1390802"/>
                <a:gridCol w="1390802"/>
                <a:gridCol w="1390802"/>
                <a:gridCol w="1390802"/>
              </a:tblGrid>
              <a:tr h="11521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latin typeface="Times New Roman"/>
                        </a:rPr>
                        <a:t>objetivos específicos</a:t>
                      </a:r>
                    </a:p>
                  </a:txBody>
                  <a:tcPr marL="61" marR="61" marT="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latin typeface="Times New Roman"/>
                        </a:rPr>
                        <a:t>Dimensao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latin typeface="Times New Roman"/>
                        </a:rPr>
                        <a:t>variable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latin typeface="Times New Roman"/>
                        </a:rPr>
                        <a:t>INDICADORES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latin typeface="Times New Roman"/>
                        </a:rPr>
                        <a:t>Preguntas del cuestionario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latin typeface="Times New Roman"/>
                        </a:rPr>
                        <a:t>Respostas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15213">
                <a:tc rowSpan="4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err="1">
                          <a:latin typeface="Times New Roman"/>
                        </a:rPr>
                        <a:t>Indentificar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o  contexto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sócio-econômico-cultural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da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poblacao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pt-BR" sz="1200" b="0" i="0" u="none" strike="noStrike" dirty="0" err="1">
                          <a:latin typeface="Times New Roman"/>
                        </a:rPr>
                        <a:t>en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estudo</a:t>
                      </a:r>
                    </a:p>
                  </a:txBody>
                  <a:tcPr marL="61" marR="61" marT="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situación social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zona de moradía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Urbana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1. Você mora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Urbana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Rural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Zona Rural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Relaçao de parentezco com as personas da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Pai, mãe,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2. Pessoas com as quais mora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Pai, mãe,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Mãe e padastro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Mãe e padastro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 e madrasta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Pai e madrasta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Somente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Somente irmãos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Outros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Outros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Pessoas que não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Pessoas que não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são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são parentes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Esposa/Esposo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Esposa/Esposo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Conformaçao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juntos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3. Seus pais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juntos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separados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Moram separados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Quantidade de personas que moran na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4. Pessoas que moram em sua casa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três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três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cinco a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cinco a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oito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situación económica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 de Pessoas que recebem o bolsa família 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5. Pessoas que recebem o bolsa família 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quantidad de Pessoas com trabalho remunerado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6. Pessoas que trabalham remuneradas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Nenhuma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uma a três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De tres a cinco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Mais de cinco 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Renda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Menos de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7. Renda Familiar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Menos de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Um salário mínimo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De dois a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De dois a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Mais de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Mais de três salários mínimos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latin typeface="Times New Roman"/>
                        </a:rPr>
                        <a:t>situación cultural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latin typeface="Times New Roman"/>
                        </a:rPr>
                        <a:t>situaçao de escolaridade do pai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Analfabeto/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8. Escolaridade do pai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Analfabeto/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err="1">
                          <a:latin typeface="Times New Roman"/>
                        </a:rPr>
                        <a:t>situaçao</a:t>
                      </a:r>
                      <a:r>
                        <a:rPr lang="pt-BR" sz="1200" b="0" i="0" u="none" strike="noStrike" dirty="0">
                          <a:latin typeface="Times New Roman"/>
                        </a:rPr>
                        <a:t> de escolaridade da mãe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Analfabeta/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latin typeface="Times New Roman"/>
                        </a:rPr>
                        <a:t>9. Escolaridade da mãe</a:t>
                      </a:r>
                    </a:p>
                  </a:txBody>
                  <a:tcPr marL="61" marR="61" marT="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Analfabeta/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só assina o nome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Até o 5º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latin typeface="Times New Roman"/>
                        </a:rPr>
                        <a:t>(  ) Do 6º ao 9º ano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Médio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Incompleto.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latin typeface="Times New Roman"/>
                        </a:rPr>
                        <a:t>(  ) Ensino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latin typeface="Times New Roman"/>
                        </a:rPr>
                        <a:t>(  ) </a:t>
                      </a:r>
                      <a:r>
                        <a:rPr lang="es-ES" sz="1200" b="0" i="0" u="none" strike="noStrike" dirty="0" err="1">
                          <a:latin typeface="Times New Roman"/>
                        </a:rPr>
                        <a:t>Ensino</a:t>
                      </a:r>
                      <a:r>
                        <a:rPr lang="es-ES" sz="1200" b="0" i="0" u="none" strike="noStrike" dirty="0">
                          <a:latin typeface="Times New Roman"/>
                        </a:rPr>
                        <a:t> Superior Completo.</a:t>
                      </a:r>
                    </a:p>
                  </a:txBody>
                  <a:tcPr marL="61" marR="61" marT="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6 Flecha derecha"/>
          <p:cNvSpPr/>
          <p:nvPr/>
        </p:nvSpPr>
        <p:spPr>
          <a:xfrm>
            <a:off x="0" y="628193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1115616" y="299695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2339752" y="213285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>
            <a:off x="3707904" y="2780928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>
            <a:off x="5364088" y="263691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>
            <a:off x="6588224" y="1988840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Cuando se tienen los </a:t>
            </a:r>
            <a:r>
              <a:rPr lang="es-ES" dirty="0" err="1" smtClean="0"/>
              <a:t>item</a:t>
            </a:r>
            <a:r>
              <a:rPr lang="es-ES" dirty="0" smtClean="0"/>
              <a:t> y los objetivos</a:t>
            </a:r>
            <a:endParaRPr lang="es-ES" dirty="0"/>
          </a:p>
        </p:txBody>
      </p:sp>
      <p:graphicFrame>
        <p:nvGraphicFramePr>
          <p:cNvPr id="6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9256" cy="4444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1656184"/>
                <a:gridCol w="1520961"/>
                <a:gridCol w="1647391"/>
                <a:gridCol w="1172449"/>
                <a:gridCol w="843775"/>
              </a:tblGrid>
              <a:tr h="947578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OBJETIVOS</a:t>
                      </a:r>
                      <a:r>
                        <a:rPr lang="es-ES" baseline="0" dirty="0" smtClean="0"/>
                        <a:t> ESPCÍFICOS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ITEMS DEL INSTRUMENTO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UA</a:t>
                      </a:r>
                      <a:endParaRPr lang="es-ES" dirty="0"/>
                    </a:p>
                  </a:txBody>
                  <a:tcPr/>
                </a:tc>
              </a:tr>
              <a:tr h="1353682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Pega</a:t>
                      </a:r>
                      <a:r>
                        <a:rPr lang="es-ES" baseline="0" dirty="0" smtClean="0"/>
                        <a:t> a </a:t>
                      </a:r>
                      <a:r>
                        <a:rPr lang="es-ES" baseline="0" dirty="0" err="1" smtClean="0"/>
                        <a:t>palavra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palavras</a:t>
                      </a:r>
                      <a:r>
                        <a:rPr lang="es-ES" baseline="0" dirty="0" smtClean="0"/>
                        <a:t> chaves da </a:t>
                      </a:r>
                      <a:r>
                        <a:rPr lang="es-ES" baseline="0" dirty="0" err="1" smtClean="0"/>
                        <a:t>pergunta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Pega as </a:t>
                      </a:r>
                      <a:r>
                        <a:rPr lang="es-ES" dirty="0" err="1" smtClean="0"/>
                        <a:t>respostas</a:t>
                      </a:r>
                      <a:r>
                        <a:rPr lang="es-ES" dirty="0" smtClean="0"/>
                        <a:t> da </a:t>
                      </a:r>
                      <a:r>
                        <a:rPr lang="es-ES" dirty="0" err="1" smtClean="0"/>
                        <a:t>pergunta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1</a:t>
                      </a:r>
                    </a:p>
                    <a:p>
                      <a:r>
                        <a:rPr lang="es-ES" baseline="0" dirty="0" smtClean="0"/>
                        <a:t>Pregunta 2</a:t>
                      </a:r>
                    </a:p>
                    <a:p>
                      <a:r>
                        <a:rPr lang="es-ES" baseline="0" dirty="0" smtClean="0"/>
                        <a:t>Pregunta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Questionario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Alumno</a:t>
                      </a:r>
                    </a:p>
                    <a:p>
                      <a:r>
                        <a:rPr lang="es-ES" dirty="0" smtClean="0"/>
                        <a:t>Profesor</a:t>
                      </a:r>
                    </a:p>
                    <a:p>
                      <a:r>
                        <a:rPr lang="es-ES" dirty="0" smtClean="0"/>
                        <a:t>Gestor</a:t>
                      </a:r>
                      <a:endParaRPr lang="es-ES" dirty="0"/>
                    </a:p>
                  </a:txBody>
                  <a:tcPr/>
                </a:tc>
              </a:tr>
              <a:tr h="1759787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4</a:t>
                      </a:r>
                    </a:p>
                    <a:p>
                      <a:r>
                        <a:rPr lang="es-ES" baseline="0" dirty="0" smtClean="0"/>
                        <a:t>Pregunta 5</a:t>
                      </a:r>
                    </a:p>
                    <a:p>
                      <a:r>
                        <a:rPr lang="es-ES" baseline="0" dirty="0" smtClean="0"/>
                        <a:t>Pregunta 6</a:t>
                      </a:r>
                    </a:p>
                    <a:p>
                      <a:r>
                        <a:rPr lang="es-ES" baseline="0" dirty="0" smtClean="0"/>
                        <a:t>Pregunta 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observaçao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Professor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em</a:t>
                      </a:r>
                      <a:r>
                        <a:rPr lang="es-ES" baseline="0" dirty="0" smtClean="0"/>
                        <a:t> aula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Flecha derecha"/>
          <p:cNvSpPr/>
          <p:nvPr/>
        </p:nvSpPr>
        <p:spPr>
          <a:xfrm>
            <a:off x="1115616" y="299695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3275856" y="3501008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4644008" y="3068960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Terminada a matriz metodológica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44823"/>
          <a:ext cx="82295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756795"/>
                <a:gridCol w="1594519"/>
              </a:tblGrid>
              <a:tr h="395456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ESPECÍF.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SUBVARIABLES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Item</a:t>
                      </a:r>
                      <a:r>
                        <a:rPr lang="es-ES" dirty="0" smtClean="0"/>
                        <a:t> do </a:t>
                      </a:r>
                      <a:r>
                        <a:rPr lang="es-ES" dirty="0" err="1" smtClean="0"/>
                        <a:t>instrum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UA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baseline="0" dirty="0" smtClean="0"/>
                        <a:t> 2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3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 1,2, 3, 4 de la </a:t>
                      </a:r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smtClean="0"/>
                        <a:t>Etc.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do </a:t>
                      </a:r>
                      <a:r>
                        <a:rPr lang="es-ES" baseline="0" dirty="0" err="1" smtClean="0"/>
                        <a:t>questionario</a:t>
                      </a:r>
                      <a:r>
                        <a:rPr lang="es-ES" baseline="0" dirty="0" smtClean="0"/>
                        <a:t> que mide a </a:t>
                      </a:r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1 </a:t>
                      </a:r>
                      <a:r>
                        <a:rPr lang="es-ES" baseline="0" dirty="0" err="1" smtClean="0"/>
                        <a:t>com</a:t>
                      </a:r>
                      <a:r>
                        <a:rPr lang="es-ES" baseline="0" dirty="0" smtClean="0"/>
                        <a:t> as </a:t>
                      </a:r>
                      <a:r>
                        <a:rPr lang="es-ES" baseline="0" dirty="0" err="1" smtClean="0"/>
                        <a:t>respostas</a:t>
                      </a:r>
                      <a:r>
                        <a:rPr lang="es-ES" baseline="0" dirty="0" smtClean="0"/>
                        <a:t> que representan os indicadores </a:t>
                      </a:r>
                      <a:r>
                        <a:rPr lang="es-ES" baseline="0" dirty="0" err="1" smtClean="0"/>
                        <a:t>dessa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subvariavel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Prof.</a:t>
                      </a:r>
                      <a:r>
                        <a:rPr lang="es-ES" baseline="0" dirty="0" smtClean="0"/>
                        <a:t> Aluno </a:t>
                      </a:r>
                    </a:p>
                    <a:p>
                      <a:r>
                        <a:rPr lang="es-ES" baseline="0" dirty="0" smtClean="0"/>
                        <a:t>Gestor</a:t>
                      </a:r>
                    </a:p>
                    <a:p>
                      <a:r>
                        <a:rPr lang="es-ES" baseline="0" dirty="0" smtClean="0"/>
                        <a:t>Gerente… etc.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Questionario</a:t>
                      </a:r>
                      <a:endParaRPr lang="es-ES" dirty="0" smtClean="0"/>
                    </a:p>
                    <a:p>
                      <a:r>
                        <a:rPr lang="es-ES" dirty="0" smtClean="0"/>
                        <a:t>Ficha</a:t>
                      </a:r>
                      <a:r>
                        <a:rPr lang="es-ES" baseline="0" dirty="0" smtClean="0"/>
                        <a:t> de </a:t>
                      </a:r>
                      <a:r>
                        <a:rPr lang="es-ES" baseline="0" dirty="0" err="1" smtClean="0"/>
                        <a:t>observaçao</a:t>
                      </a:r>
                      <a:endParaRPr lang="es-ES" baseline="0" dirty="0" smtClean="0"/>
                    </a:p>
                    <a:p>
                      <a:r>
                        <a:rPr lang="es-ES" baseline="0" dirty="0" err="1" smtClean="0"/>
                        <a:t>Observaçao</a:t>
                      </a:r>
                      <a:r>
                        <a:rPr lang="es-ES" baseline="0" dirty="0" smtClean="0"/>
                        <a:t> do </a:t>
                      </a:r>
                      <a:r>
                        <a:rPr lang="es-ES" baseline="0" dirty="0" err="1" smtClean="0"/>
                        <a:t>processo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em</a:t>
                      </a:r>
                      <a:r>
                        <a:rPr lang="es-ES" baseline="0" dirty="0" smtClean="0"/>
                        <a:t> aula</a:t>
                      </a:r>
                    </a:p>
                    <a:p>
                      <a:r>
                        <a:rPr lang="es-ES" baseline="0" dirty="0" err="1" smtClean="0"/>
                        <a:t>etc</a:t>
                      </a:r>
                      <a:endParaRPr lang="es-E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2</a:t>
                      </a:r>
                    </a:p>
                    <a:p>
                      <a:r>
                        <a:rPr lang="es-ES" dirty="0" smtClean="0"/>
                        <a:t>Variable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5, </a:t>
                      </a:r>
                      <a:r>
                        <a:rPr lang="es-ES" dirty="0" err="1" smtClean="0"/>
                        <a:t>etc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Flecha derecha"/>
          <p:cNvSpPr/>
          <p:nvPr/>
        </p:nvSpPr>
        <p:spPr>
          <a:xfrm>
            <a:off x="1115616" y="3068960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2123728" y="3717032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3491880" y="2996952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4644008" y="4149080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6444208" y="2996952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 une al marco teórico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44823"/>
          <a:ext cx="8229599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95456">
                <a:tc>
                  <a:txBody>
                    <a:bodyPr/>
                    <a:lstStyle/>
                    <a:p>
                      <a:r>
                        <a:rPr lang="es-ES" dirty="0" smtClean="0"/>
                        <a:t>MARCO</a:t>
                      </a:r>
                      <a:r>
                        <a:rPr lang="es-ES" baseline="0" dirty="0" smtClean="0"/>
                        <a:t> TEÓRICO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Autor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ESPECÍFI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SUBVARIABLES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Item</a:t>
                      </a:r>
                      <a:r>
                        <a:rPr lang="es-ES" dirty="0" smtClean="0"/>
                        <a:t> do </a:t>
                      </a:r>
                      <a:r>
                        <a:rPr lang="es-ES" dirty="0" err="1" smtClean="0"/>
                        <a:t>instrum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Apartado 1. 1.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Apartado</a:t>
                      </a:r>
                      <a:r>
                        <a:rPr lang="es-ES" baseline="0" dirty="0" smtClean="0"/>
                        <a:t> 1.2.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Freire, ano,</a:t>
                      </a:r>
                      <a:r>
                        <a:rPr lang="es-ES" baseline="0" dirty="0" smtClean="0"/>
                        <a:t> p.</a:t>
                      </a:r>
                    </a:p>
                    <a:p>
                      <a:endParaRPr lang="es-ES" baseline="0" dirty="0" smtClean="0"/>
                    </a:p>
                    <a:p>
                      <a:r>
                        <a:rPr lang="es-ES" baseline="0" dirty="0" smtClean="0"/>
                        <a:t>Cardozo, ano, p.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</a:t>
                      </a:r>
                      <a:r>
                        <a:rPr lang="es-ES" baseline="0" dirty="0" smtClean="0"/>
                        <a:t>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err="1" smtClean="0"/>
                        <a:t>Subvariable</a:t>
                      </a:r>
                      <a:r>
                        <a:rPr lang="es-ES" baseline="0" dirty="0" smtClean="0"/>
                        <a:t> 2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3</a:t>
                      </a:r>
                    </a:p>
                    <a:p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Indicador 1,2, 3, 4 de la </a:t>
                      </a:r>
                      <a:r>
                        <a:rPr lang="es-ES" dirty="0" err="1" smtClean="0"/>
                        <a:t>subvariable</a:t>
                      </a:r>
                      <a:r>
                        <a:rPr lang="es-ES" dirty="0" smtClean="0"/>
                        <a:t> 1</a:t>
                      </a:r>
                    </a:p>
                    <a:p>
                      <a:r>
                        <a:rPr lang="es-ES" dirty="0" smtClean="0"/>
                        <a:t>Etc.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Pregunta</a:t>
                      </a:r>
                      <a:r>
                        <a:rPr lang="es-ES" baseline="0" dirty="0" smtClean="0"/>
                        <a:t> do </a:t>
                      </a:r>
                      <a:r>
                        <a:rPr lang="es-ES" baseline="0" dirty="0" err="1" smtClean="0"/>
                        <a:t>questionario</a:t>
                      </a:r>
                      <a:r>
                        <a:rPr lang="es-ES" baseline="0" dirty="0" smtClean="0"/>
                        <a:t> que mide a </a:t>
                      </a:r>
                      <a:r>
                        <a:rPr lang="es-ES" baseline="0" dirty="0" err="1" smtClean="0"/>
                        <a:t>subvariable</a:t>
                      </a:r>
                      <a:r>
                        <a:rPr lang="es-ES" baseline="0" dirty="0" smtClean="0"/>
                        <a:t> 1 </a:t>
                      </a:r>
                      <a:r>
                        <a:rPr lang="es-ES" baseline="0" dirty="0" err="1" smtClean="0"/>
                        <a:t>com</a:t>
                      </a:r>
                      <a:r>
                        <a:rPr lang="es-ES" baseline="0" dirty="0" smtClean="0"/>
                        <a:t> as </a:t>
                      </a:r>
                      <a:r>
                        <a:rPr lang="es-ES" baseline="0" dirty="0" err="1" smtClean="0"/>
                        <a:t>respostas</a:t>
                      </a:r>
                      <a:r>
                        <a:rPr lang="es-ES" baseline="0" dirty="0" smtClean="0"/>
                        <a:t> que representan os indicadores </a:t>
                      </a:r>
                      <a:r>
                        <a:rPr lang="es-ES" baseline="0" dirty="0" err="1" smtClean="0"/>
                        <a:t>dessa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subvariavel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Flecha derecha"/>
          <p:cNvSpPr/>
          <p:nvPr/>
        </p:nvSpPr>
        <p:spPr>
          <a:xfrm rot="19636588">
            <a:off x="-468052" y="4140365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 rot="19732762">
            <a:off x="981097" y="449355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 rot="19219184">
            <a:off x="3213345" y="3413432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 rot="18819518">
            <a:off x="4437481" y="5285640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399032"/>
          </a:xfrm>
        </p:spPr>
        <p:txBody>
          <a:bodyPr/>
          <a:lstStyle/>
          <a:p>
            <a:r>
              <a:rPr lang="es-ES" dirty="0" smtClean="0"/>
              <a:t>MUCHAS GRACIAS</a:t>
            </a:r>
            <a:br>
              <a:rPr lang="es-ES" dirty="0" smtClean="0"/>
            </a:br>
            <a:r>
              <a:rPr lang="es-ES" dirty="0" smtClean="0"/>
              <a:t>a trabajar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38 0.25486 L 0.34531 0.580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57</TotalTime>
  <Words>1501</Words>
  <Application>Microsoft Office PowerPoint</Application>
  <PresentationFormat>Presentación en pantalla (4:3)</PresentationFormat>
  <Paragraphs>353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Construcción de la matriz</vt:lpstr>
      <vt:lpstr>1º paso identificación de las variables con los objetivos específicos</vt:lpstr>
      <vt:lpstr>Alternativa  al 1º paso</vt:lpstr>
      <vt:lpstr>Ejemplos </vt:lpstr>
      <vt:lpstr>Ejemplos da oçao 2 </vt:lpstr>
      <vt:lpstr>Cuando se tienen los item y los objetivos</vt:lpstr>
      <vt:lpstr>Terminada a matriz metodológica</vt:lpstr>
      <vt:lpstr>Se une al marco teórico</vt:lpstr>
      <vt:lpstr>MUCHAS GRACIAS a trabajar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Construcción de la matriz</dc:title>
  <dc:creator>NB-Acer</dc:creator>
  <cp:lastModifiedBy>NB-Acer</cp:lastModifiedBy>
  <cp:revision>18</cp:revision>
  <dcterms:created xsi:type="dcterms:W3CDTF">2010-09-08T16:15:49Z</dcterms:created>
  <dcterms:modified xsi:type="dcterms:W3CDTF">2010-09-08T17:38:12Z</dcterms:modified>
</cp:coreProperties>
</file>